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720" r:id="rId2"/>
    <p:sldId id="728" r:id="rId3"/>
    <p:sldId id="795" r:id="rId4"/>
    <p:sldId id="790" r:id="rId5"/>
    <p:sldId id="807" r:id="rId6"/>
    <p:sldId id="792" r:id="rId7"/>
    <p:sldId id="791" r:id="rId8"/>
    <p:sldId id="742" r:id="rId9"/>
    <p:sldId id="757" r:id="rId10"/>
    <p:sldId id="758" r:id="rId11"/>
    <p:sldId id="80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24" autoAdjust="0"/>
  </p:normalViewPr>
  <p:slideViewPr>
    <p:cSldViewPr>
      <p:cViewPr varScale="1">
        <p:scale>
          <a:sx n="70" d="100"/>
          <a:sy n="70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4F377D-A1F4-4F73-B95C-7ADEB0B0AC5C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C3251-821C-458A-847B-70BFCFA8D6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316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6AFD4C-4B7C-46FE-8BC4-47C54B706DF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1640B1-B240-40DD-BBC2-EEB39DAD6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901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95001F5-B1D6-49EE-BD1B-5EC79D97E0AB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C728126-5BB7-459C-AC75-4BEBD1EEC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24744"/>
            <a:ext cx="89764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/>
                </a:solidFill>
              </a:rPr>
              <a:t>Особенности организации образовательной деятельности обучающихся с интеллектуальными нарушениями (с умеренной и тяжёлой степенью умственной отсталости)   </a:t>
            </a:r>
            <a:endParaRPr lang="ru-RU" sz="36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74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35" y="260648"/>
            <a:ext cx="9036496" cy="12241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/>
              </a:rPr>
              <a:t>Коррекционно-развивающие </a:t>
            </a:r>
            <a:br>
              <a:rPr lang="ru-RU" dirty="0" smtClean="0">
                <a:solidFill>
                  <a:srgbClr val="C00000"/>
                </a:solidFill>
                <a:effectLst/>
              </a:rPr>
            </a:br>
            <a:r>
              <a:rPr lang="ru-RU" dirty="0" smtClean="0">
                <a:solidFill>
                  <a:srgbClr val="C00000"/>
                </a:solidFill>
                <a:effectLst/>
              </a:rPr>
              <a:t>области:</a:t>
            </a: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3672408"/>
          </a:xfrm>
        </p:spPr>
        <p:txBody>
          <a:bodyPr/>
          <a:lstStyle/>
          <a:p>
            <a:pPr>
              <a:buFont typeface="Wingdings 2" panose="05020102010507070707" pitchFamily="18" charset="2"/>
              <a:buChar char=""/>
            </a:pPr>
            <a:r>
              <a:rPr lang="ru-RU" u="sng" dirty="0" smtClean="0"/>
              <a:t>Коррекционные курсы</a:t>
            </a:r>
            <a:r>
              <a:rPr lang="ru-RU" dirty="0" smtClean="0"/>
              <a:t>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dirty="0" smtClean="0"/>
              <a:t>сенсорное развитие,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dirty="0" smtClean="0"/>
              <a:t>предметно-практические действия,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dirty="0" smtClean="0"/>
              <a:t>двигательное развитие,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dirty="0" smtClean="0"/>
              <a:t>альтернативная коммуникация</a:t>
            </a:r>
          </a:p>
          <a:p>
            <a:pPr marL="585216" lvl="1" indent="0">
              <a:buNone/>
            </a:pPr>
            <a:endParaRPr lang="ru-RU" dirty="0" smtClean="0"/>
          </a:p>
          <a:p>
            <a:pPr>
              <a:buFont typeface="Wingdings 2" panose="05020102010507070707" pitchFamily="18" charset="2"/>
              <a:buChar char=""/>
            </a:pPr>
            <a:r>
              <a:rPr lang="ru-RU" u="sng" dirty="0" smtClean="0"/>
              <a:t>Коррекционно-развивающие занятия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78777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/>
              </a:rPr>
              <a:t>Предметы и коррекционные курсы учебного плана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700" b="1" dirty="0"/>
              <a:t>1 вариант </a:t>
            </a:r>
          </a:p>
          <a:p>
            <a:r>
              <a:rPr lang="ru-RU" sz="2700" b="1" dirty="0"/>
              <a:t>Русский язык</a:t>
            </a:r>
          </a:p>
          <a:p>
            <a:r>
              <a:rPr lang="ru-RU" sz="2700" b="1" dirty="0"/>
              <a:t>Чтение</a:t>
            </a:r>
          </a:p>
          <a:p>
            <a:r>
              <a:rPr lang="ru-RU" sz="2700" b="1" dirty="0"/>
              <a:t>Речевая практика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700" b="1" dirty="0"/>
              <a:t>2 вариант</a:t>
            </a:r>
          </a:p>
          <a:p>
            <a:r>
              <a:rPr lang="ru-RU" sz="2700" b="1" dirty="0"/>
              <a:t>Речь и альтернативная коммуникация</a:t>
            </a:r>
          </a:p>
          <a:p>
            <a:r>
              <a:rPr lang="ru-RU" sz="2700" b="1" dirty="0"/>
              <a:t>Альтернативная коммуникация</a:t>
            </a:r>
          </a:p>
        </p:txBody>
      </p:sp>
    </p:spTree>
    <p:extLst>
      <p:ext uri="{BB962C8B-B14F-4D97-AF65-F5344CB8AC3E}">
        <p14:creationId xmlns:p14="http://schemas.microsoft.com/office/powerpoint/2010/main" val="25102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6672"/>
            <a:ext cx="7704856" cy="3888432"/>
          </a:xfrm>
        </p:spPr>
        <p:txBody>
          <a:bodyPr anchor="ctr">
            <a:normAutofit/>
          </a:bodyPr>
          <a:lstStyle/>
          <a:p>
            <a:pPr marL="137160" indent="0" algn="just">
              <a:buNone/>
            </a:pPr>
            <a:r>
              <a:rPr lang="ru-RU" dirty="0">
                <a:solidFill>
                  <a:srgbClr val="000000"/>
                </a:solidFill>
                <a:ea typeface="Calibri"/>
              </a:rPr>
              <a:t>Внедрение ФГОС образования обучающихся с умственной отсталостью (интеллектуальными нарушениями) применительно к варианту 2 адаптированных основных образовательных программ имеет свои особенности в связи с  требованием к индивидуализации образования, учитывающего специфические образовательные потребности данной категории обучающихся.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760680"/>
          </a:xfrm>
        </p:spPr>
        <p:txBody>
          <a:bodyPr>
            <a:noAutofit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b="1" dirty="0">
                <a:ea typeface="Calibri"/>
                <a:cs typeface="Times New Roman"/>
              </a:rPr>
              <a:t>Осуществление образовательного процесса по варианту 2 АООП   ФГОС образования обучающихся с умственной отсталостью предусматривает организацию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>: 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1. приема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в образовательную организацию, </a:t>
            </a:r>
            <a:endParaRPr lang="ru-RU" sz="2400" dirty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2. проведения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психолого-педагогического обследования и оценка состояния развития ребенка, </a:t>
            </a:r>
            <a:endParaRPr lang="ru-RU" sz="2400" dirty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3. разработку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специальной индивидуальной программы развития(СИПР), </a:t>
            </a:r>
            <a:endParaRPr lang="ru-RU" sz="2400" dirty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4. комплектацию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классов (ступеней) обучающихся,</a:t>
            </a:r>
            <a:endParaRPr lang="ru-RU" sz="2400" dirty="0"/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4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990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6068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Clr>
                <a:prstClr val="black">
                  <a:shade val="95000"/>
                </a:prstClr>
              </a:buClr>
              <a:buNone/>
            </a:pPr>
            <a:r>
              <a:rPr lang="ru-RU" sz="2400" dirty="0">
                <a:solidFill>
                  <a:srgbClr val="000000"/>
                </a:solidFill>
                <a:ea typeface="Calibri"/>
              </a:rPr>
              <a:t>5. проведения уроков (занятий), направленных на реализацию СИПР, </a:t>
            </a:r>
            <a:endParaRPr lang="ru-RU" sz="2000" dirty="0" smtClean="0">
              <a:solidFill>
                <a:srgbClr val="000000"/>
              </a:solidFill>
              <a:ea typeface="Calibri"/>
            </a:endParaRPr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6. выбора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методов и средств обучения, </a:t>
            </a:r>
            <a:endParaRPr lang="ru-RU" sz="2400" dirty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7. работы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психолого-медико-педагогического консилиума, </a:t>
            </a:r>
            <a:endParaRPr lang="ru-RU" sz="2400" dirty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8. оценки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результатов освоения СИПР и перевод в следующий класс (год обучения), </a:t>
            </a:r>
            <a:endParaRPr lang="ru-RU" sz="2400" dirty="0" smtClean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9. внеурочной деятельности,</a:t>
            </a:r>
            <a:endParaRPr lang="ru-RU" sz="2400" dirty="0" smtClean="0"/>
          </a:p>
          <a:p>
            <a:pPr marL="0" lvl="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Calibri"/>
              </a:rPr>
              <a:t>10. сотрудничества </a:t>
            </a:r>
            <a:r>
              <a:rPr lang="ru-RU" sz="2400" dirty="0">
                <a:solidFill>
                  <a:srgbClr val="000000"/>
                </a:solidFill>
                <a:ea typeface="Calibri"/>
              </a:rPr>
              <a:t>с родителями (законными представителями).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32782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800000"/>
                </a:solidFill>
                <a:effectLst/>
              </a:rPr>
              <a:t>Формы и способы </a:t>
            </a:r>
            <a:r>
              <a:rPr lang="ru-RU" dirty="0" smtClean="0">
                <a:solidFill>
                  <a:srgbClr val="800000"/>
                </a:solidFill>
                <a:effectLst/>
              </a:rPr>
              <a:t>оценки результативности освоения СИПР</a:t>
            </a:r>
            <a:endParaRPr lang="ru-RU" dirty="0">
              <a:solidFill>
                <a:srgbClr val="80000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/>
          </a:bodyPr>
          <a:lstStyle/>
          <a:p>
            <a:pPr marL="137160" indent="0">
              <a:buNone/>
            </a:pPr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dirty="0"/>
              <a:t>оценке </a:t>
            </a:r>
            <a:r>
              <a:rPr lang="ru-RU" dirty="0" smtClean="0"/>
              <a:t>необходимо </a:t>
            </a:r>
            <a:r>
              <a:rPr lang="ru-RU" dirty="0"/>
              <a:t>учитывать степень самостоятельности </a:t>
            </a:r>
            <a:r>
              <a:rPr lang="ru-RU" dirty="0" smtClean="0"/>
              <a:t>ребенка, например: </a:t>
            </a:r>
          </a:p>
          <a:p>
            <a:pPr>
              <a:buFont typeface="Wingdings" charset="2"/>
              <a:buChar char="ü"/>
            </a:pPr>
            <a:r>
              <a:rPr lang="ru-RU" dirty="0" smtClean="0"/>
              <a:t>«</a:t>
            </a:r>
            <a:r>
              <a:rPr lang="ru-RU" dirty="0"/>
              <a:t>выполняет действие самостоятельно», </a:t>
            </a:r>
            <a:endParaRPr lang="ru-RU" dirty="0" smtClean="0"/>
          </a:p>
          <a:p>
            <a:pPr>
              <a:buFont typeface="Wingdings" charset="2"/>
              <a:buChar char="ü"/>
            </a:pPr>
            <a:r>
              <a:rPr lang="ru-RU" dirty="0" smtClean="0"/>
              <a:t>«</a:t>
            </a:r>
            <a:r>
              <a:rPr lang="ru-RU" dirty="0"/>
              <a:t>выполняет действие по инструкции» (вербальной или невербальной), </a:t>
            </a:r>
            <a:endParaRPr lang="ru-RU" dirty="0" smtClean="0"/>
          </a:p>
          <a:p>
            <a:pPr>
              <a:buFont typeface="Wingdings" charset="2"/>
              <a:buChar char="ü"/>
            </a:pPr>
            <a:r>
              <a:rPr lang="ru-RU" dirty="0" smtClean="0"/>
              <a:t>«</a:t>
            </a:r>
            <a:r>
              <a:rPr lang="ru-RU" dirty="0"/>
              <a:t>выполняет действие по образцу», </a:t>
            </a:r>
            <a:endParaRPr lang="ru-RU" dirty="0" smtClean="0"/>
          </a:p>
          <a:p>
            <a:pPr>
              <a:buFont typeface="Wingdings" charset="2"/>
              <a:buChar char="ü"/>
            </a:pPr>
            <a:r>
              <a:rPr lang="ru-RU" dirty="0" smtClean="0"/>
              <a:t>«</a:t>
            </a:r>
            <a:r>
              <a:rPr lang="ru-RU" dirty="0"/>
              <a:t>выполняет действие с частичной физической помощью», </a:t>
            </a:r>
            <a:endParaRPr lang="ru-RU" dirty="0" smtClean="0"/>
          </a:p>
          <a:p>
            <a:pPr>
              <a:buFont typeface="Wingdings" charset="2"/>
              <a:buChar char="ü"/>
            </a:pPr>
            <a:r>
              <a:rPr lang="ru-RU" dirty="0" smtClean="0"/>
              <a:t>«</a:t>
            </a:r>
            <a:r>
              <a:rPr lang="ru-RU" dirty="0"/>
              <a:t>выполняет действие со значительной физической помощью», «действие не выполняет»;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узнает объект»,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не всегда узнает объект»,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не узнает объект»;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2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490" y="188640"/>
            <a:ext cx="8307966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800000"/>
                </a:solidFill>
                <a:effectLst/>
              </a:rPr>
              <a:t>Программа сотрудничества с семьей</a:t>
            </a:r>
            <a:r>
              <a:rPr lang="ru-RU" sz="4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endParaRPr lang="ru-RU" dirty="0">
              <a:effectLst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5729167"/>
              </p:ext>
            </p:extLst>
          </p:nvPr>
        </p:nvGraphicFramePr>
        <p:xfrm>
          <a:off x="611560" y="1412776"/>
          <a:ext cx="7910331" cy="4925568"/>
        </p:xfrm>
        <a:graphic>
          <a:graphicData uri="http://schemas.openxmlformats.org/drawingml/2006/table">
            <a:tbl>
              <a:tblPr firstRow="1" firstCol="1" bandRow="1"/>
              <a:tblGrid>
                <a:gridCol w="2570372"/>
                <a:gridCol w="5339959"/>
              </a:tblGrid>
              <a:tr h="22056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Задачи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Возможные мероприятия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92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Психологическая поддержка семьи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тренинги,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психокоррекционные занятия,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встречи родительского клуба,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 с психологом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281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Повышение осведомленности родителей об особенностях развития и специфических образовательных потребностях ребенка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индивидуальные консультации родителей со специалистами,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тематические семинары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435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участия семьи в разработке и реализации СИПР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договор о сотрудничестве (образовании) между родителями и образовательной организацией;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убеждение родителей в необходимости их участия в разработке СИПР в интересах ребенка;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посещение родителями уроков/занятий в организации;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домашнее </a:t>
                      </a:r>
                      <a:r>
                        <a:rPr lang="ru-RU" sz="13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визитирование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648" marR="616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78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538680"/>
              </p:ext>
            </p:extLst>
          </p:nvPr>
        </p:nvGraphicFramePr>
        <p:xfrm>
          <a:off x="457200" y="980728"/>
          <a:ext cx="8229600" cy="5132799"/>
        </p:xfrm>
        <a:graphic>
          <a:graphicData uri="http://schemas.openxmlformats.org/drawingml/2006/table">
            <a:tbl>
              <a:tblPr firstRow="1" firstCol="1" bandRow="1"/>
              <a:tblGrid>
                <a:gridCol w="2674115"/>
                <a:gridCol w="5555485"/>
              </a:tblGrid>
              <a:tr h="189367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единства требований к обучающемуся в семье и в образовательной организации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договор о сотрудничестве (образовании) между родителями и образовательной организацией;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консультирование;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посещение родителями уроков/занятий в организации;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домашнее визитирование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76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Организация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регулярного обмена информацией о ребенке, о ходе реализации СИПР и результатах ее освоения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ведение дневника наблюдений (краткие записи);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информирование электронными средствами;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личные встречи, беседы;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просмотр и обсуждение видеозаписей с ребенком;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проведение открытых уроков/занятий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35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Организацию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участия родителей во внеурочных мероприятиях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привлечение родителей к планированию мероприятий;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анонсы запланированных внеурочных мероприятий;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поощрение активных родителей.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136" marR="641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29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71184" cy="1570186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/>
              </a:rPr>
              <a:t>Учебный план </a:t>
            </a: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  <a:effectLst/>
              </a:rPr>
              <a:t>включает:</a:t>
            </a:r>
            <a:endParaRPr lang="ru-RU" sz="4400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4320520"/>
          </a:xfrm>
        </p:spPr>
        <p:txBody>
          <a:bodyPr>
            <a:normAutofit/>
          </a:bodyPr>
          <a:lstStyle/>
          <a:p>
            <a:r>
              <a:rPr lang="ru-RU" sz="5400" dirty="0"/>
              <a:t>обязательные предметные </a:t>
            </a:r>
            <a:r>
              <a:rPr lang="ru-RU" sz="5400" dirty="0" smtClean="0"/>
              <a:t>области; </a:t>
            </a:r>
          </a:p>
          <a:p>
            <a:r>
              <a:rPr lang="ru-RU" sz="5400" dirty="0" smtClean="0"/>
              <a:t> </a:t>
            </a:r>
            <a:r>
              <a:rPr lang="ru-RU" sz="5400" dirty="0"/>
              <a:t>коррекционно-развивающую </a:t>
            </a:r>
            <a:r>
              <a:rPr lang="ru-RU" sz="5400" dirty="0" smtClean="0"/>
              <a:t>область.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9042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effectLst/>
              </a:rPr>
              <a:t>Предметные области, предметы и </a:t>
            </a:r>
            <a:r>
              <a:rPr lang="ru-RU" sz="2400" dirty="0" smtClean="0">
                <a:solidFill>
                  <a:srgbClr val="800000"/>
                </a:solidFill>
                <a:effectLst/>
              </a:rPr>
              <a:t>отдельные программы</a:t>
            </a:r>
            <a:endParaRPr lang="ru-RU" sz="4000" dirty="0">
              <a:solidFill>
                <a:srgbClr val="800000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107505" y="646953"/>
          <a:ext cx="9036497" cy="6211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1"/>
                <a:gridCol w="5148066"/>
              </a:tblGrid>
              <a:tr h="700584">
                <a:tc>
                  <a:txBody>
                    <a:bodyPr/>
                    <a:lstStyle/>
                    <a:p>
                      <a:pPr algn="ctr"/>
                      <a:r>
                        <a:rPr lang="ru-RU" sz="2400" b="1" u="sng" dirty="0" smtClean="0"/>
                        <a:t>Предметные области</a:t>
                      </a:r>
                      <a:r>
                        <a:rPr lang="ru-RU" sz="2400" b="1" dirty="0" smtClean="0"/>
                        <a:t>: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u="sng" dirty="0" smtClean="0"/>
                        <a:t>Предметы</a:t>
                      </a:r>
                      <a:endParaRPr lang="ru-RU" sz="2400" u="sng" dirty="0"/>
                    </a:p>
                  </a:txBody>
                  <a:tcPr/>
                </a:tc>
              </a:tr>
              <a:tr h="7829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1. Язык и речевая практика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 Речь и альтернативная коммуникация</a:t>
                      </a:r>
                      <a:endParaRPr lang="ru-RU" sz="2000" dirty="0"/>
                    </a:p>
                  </a:txBody>
                  <a:tcPr/>
                </a:tc>
              </a:tr>
              <a:tr h="730177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2000" b="1" dirty="0" smtClean="0"/>
                        <a:t>2. Математика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2.1 Математические представления</a:t>
                      </a:r>
                      <a:endParaRPr lang="ru-RU" sz="2000" dirty="0"/>
                    </a:p>
                  </a:txBody>
                  <a:tcPr/>
                </a:tc>
              </a:tr>
              <a:tr h="16226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3. Окружающий мир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3.1 Окружающий природный  мир</a:t>
                      </a:r>
                    </a:p>
                    <a:p>
                      <a:r>
                        <a:rPr lang="ru-RU" sz="2000" dirty="0" smtClean="0"/>
                        <a:t>3.2 Человек</a:t>
                      </a:r>
                    </a:p>
                    <a:p>
                      <a:r>
                        <a:rPr lang="ru-RU" sz="2000" dirty="0" smtClean="0"/>
                        <a:t>3.3 Домоводство</a:t>
                      </a:r>
                    </a:p>
                    <a:p>
                      <a:r>
                        <a:rPr lang="ru-RU" sz="2000" dirty="0" smtClean="0"/>
                        <a:t>3.4. Окружающий социальный мир</a:t>
                      </a:r>
                      <a:endParaRPr lang="ru-RU" sz="2000" dirty="0"/>
                    </a:p>
                  </a:txBody>
                  <a:tcPr/>
                </a:tc>
              </a:tr>
              <a:tr h="97356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4. Искусство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4.1 Музыка и движение</a:t>
                      </a:r>
                    </a:p>
                    <a:p>
                      <a:r>
                        <a:rPr lang="ru-RU" sz="2000" dirty="0" smtClean="0"/>
                        <a:t>4.2 Изобразительная деятельность</a:t>
                      </a:r>
                      <a:endParaRPr lang="ru-RU" sz="2000" dirty="0"/>
                    </a:p>
                  </a:txBody>
                  <a:tcPr/>
                </a:tc>
              </a:tr>
              <a:tr h="700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5. Физическая культура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5.1 Адаптивная физкультура</a:t>
                      </a:r>
                      <a:endParaRPr lang="ru-RU" sz="2000" dirty="0"/>
                    </a:p>
                  </a:txBody>
                  <a:tcPr/>
                </a:tc>
              </a:tr>
              <a:tr h="7005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b="1" dirty="0" smtClean="0"/>
                        <a:t>6. Технологии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6.1 Профильный труд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533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8781</TotalTime>
  <Words>533</Words>
  <Application>Microsoft Office PowerPoint</Application>
  <PresentationFormat>Экран (4:3)</PresentationFormat>
  <Paragraphs>95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и способы оценки результативности освоения СИПР</vt:lpstr>
      <vt:lpstr>Программа сотрудничества с семьей </vt:lpstr>
      <vt:lpstr>Презентация PowerPoint</vt:lpstr>
      <vt:lpstr>Учебный план включает:</vt:lpstr>
      <vt:lpstr>Предметные области, предметы и отдельные программы</vt:lpstr>
      <vt:lpstr>Коррекционно-развивающие  области:</vt:lpstr>
      <vt:lpstr>Предметы и коррекционные курсы учебного плана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Организационные и содержательные аспекты  сопровождаемого (поддерживаемого) проживания</dc:title>
  <dc:creator>HP</dc:creator>
  <cp:lastModifiedBy>Lenovo</cp:lastModifiedBy>
  <cp:revision>701</cp:revision>
  <dcterms:created xsi:type="dcterms:W3CDTF">2011-10-04T03:30:39Z</dcterms:created>
  <dcterms:modified xsi:type="dcterms:W3CDTF">2016-08-23T11:50:53Z</dcterms:modified>
</cp:coreProperties>
</file>