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7" r:id="rId8"/>
    <p:sldId id="272" r:id="rId9"/>
    <p:sldId id="268" r:id="rId10"/>
    <p:sldId id="269" r:id="rId11"/>
    <p:sldId id="270" r:id="rId12"/>
    <p:sldId id="271" r:id="rId13"/>
    <p:sldId id="273" r:id="rId14"/>
    <p:sldId id="274" r:id="rId15"/>
    <p:sldId id="275" r:id="rId16"/>
    <p:sldId id="276" r:id="rId17"/>
    <p:sldId id="279" r:id="rId18"/>
    <p:sldId id="278" r:id="rId19"/>
    <p:sldId id="280" r:id="rId20"/>
    <p:sldId id="277" r:id="rId21"/>
    <p:sldId id="264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57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  <a:srgbClr val="3E4D1F"/>
    <a:srgbClr val="FFCC66"/>
    <a:srgbClr val="FFFF66"/>
    <a:srgbClr val="FFCB25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684" autoAdjust="0"/>
    <p:restoredTop sz="94660"/>
  </p:normalViewPr>
  <p:slideViewPr>
    <p:cSldViewPr>
      <p:cViewPr varScale="1">
        <p:scale>
          <a:sx n="68" d="100"/>
          <a:sy n="68" d="100"/>
        </p:scale>
        <p:origin x="-15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Учебник химии без ф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115616" y="0"/>
            <a:ext cx="7416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Муниципальное  бюджетное  общеобразовательное  учреждение</a:t>
            </a:r>
          </a:p>
          <a:p>
            <a:pPr algn="ctr"/>
            <a:r>
              <a:rPr lang="ru-RU" b="1" dirty="0" smtClean="0"/>
              <a:t>«</a:t>
            </a:r>
            <a:r>
              <a:rPr lang="ru-RU" b="1" dirty="0" err="1" smtClean="0"/>
              <a:t>Солгонская</a:t>
            </a:r>
            <a:r>
              <a:rPr lang="ru-RU" b="1" dirty="0" smtClean="0"/>
              <a:t>  средняя  общеобразовательная  школа» 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764704"/>
            <a:ext cx="8784976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ПРОГРАММА</a:t>
            </a:r>
          </a:p>
          <a:p>
            <a:pPr algn="ctr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летнего оздоровительного лагеря с дневным пребыванием детей</a:t>
            </a:r>
          </a:p>
          <a:p>
            <a:pPr algn="ctr"/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4500" b="1" dirty="0" smtClean="0">
                <a:ln>
                  <a:solidFill>
                    <a:schemeClr val="tx2">
                      <a:lumMod val="20000"/>
                      <a:lumOff val="8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 «Лаборатория   удивительных  наук»</a:t>
            </a:r>
            <a:endParaRPr lang="ru-RU" sz="4500" b="1" dirty="0">
              <a:ln>
                <a:solidFill>
                  <a:schemeClr val="tx2">
                    <a:lumMod val="20000"/>
                    <a:lumOff val="80000"/>
                  </a:schemeClr>
                </a:solidFill>
              </a:ln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8321" y="188640"/>
            <a:ext cx="774442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Segoe Script" pitchFamily="66" charset="0"/>
              </a:rPr>
              <a:t>Мастер – класс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Segoe Script" pitchFamily="66" charset="0"/>
              </a:rPr>
              <a:t>«Цветное  солёное  тесто своими руками»</a:t>
            </a:r>
            <a:endParaRPr lang="ru-RU" sz="2400" b="1" dirty="0">
              <a:solidFill>
                <a:srgbClr val="0070C0"/>
              </a:solidFill>
              <a:latin typeface="Segoe Script" pitchFamily="66" charset="0"/>
            </a:endParaRPr>
          </a:p>
        </p:txBody>
      </p:sp>
      <p:pic>
        <p:nvPicPr>
          <p:cNvPr id="3" name="Рисунок 2" descr="IMG_20220608_121456 (2).jpg"/>
          <p:cNvPicPr>
            <a:picLocks noChangeAspect="1"/>
          </p:cNvPicPr>
          <p:nvPr/>
        </p:nvPicPr>
        <p:blipFill>
          <a:blip r:embed="rId2" cstate="print"/>
          <a:srcRect r="2651" b="10606"/>
          <a:stretch>
            <a:fillRect/>
          </a:stretch>
        </p:blipFill>
        <p:spPr>
          <a:xfrm>
            <a:off x="179512" y="1196752"/>
            <a:ext cx="2232077" cy="2732923"/>
          </a:xfrm>
          <a:prstGeom prst="rect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</p:pic>
      <p:pic>
        <p:nvPicPr>
          <p:cNvPr id="4" name="Рисунок 3" descr="IMG_20220608_121511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4073690"/>
            <a:ext cx="2088232" cy="2784310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</p:pic>
      <p:pic>
        <p:nvPicPr>
          <p:cNvPr id="5" name="Рисунок 4" descr="IMG_20220608_121521.jpg"/>
          <p:cNvPicPr>
            <a:picLocks noChangeAspect="1"/>
          </p:cNvPicPr>
          <p:nvPr/>
        </p:nvPicPr>
        <p:blipFill>
          <a:blip r:embed="rId4" cstate="print"/>
          <a:srcRect t="11831" r="3944"/>
          <a:stretch>
            <a:fillRect/>
          </a:stretch>
        </p:blipFill>
        <p:spPr>
          <a:xfrm>
            <a:off x="2987824" y="3573016"/>
            <a:ext cx="2304255" cy="2820069"/>
          </a:xfrm>
          <a:prstGeom prst="rect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</p:pic>
      <p:pic>
        <p:nvPicPr>
          <p:cNvPr id="6" name="Рисунок 5" descr="IMG_20220609_124651.jpg"/>
          <p:cNvPicPr>
            <a:picLocks noChangeAspect="1"/>
          </p:cNvPicPr>
          <p:nvPr/>
        </p:nvPicPr>
        <p:blipFill>
          <a:blip r:embed="rId5" cstate="print"/>
          <a:srcRect l="25464" t="50000" r="2841" b="10547"/>
          <a:stretch>
            <a:fillRect/>
          </a:stretch>
        </p:blipFill>
        <p:spPr>
          <a:xfrm>
            <a:off x="2555776" y="1268760"/>
            <a:ext cx="3442447" cy="1872208"/>
          </a:xfrm>
          <a:prstGeom prst="rect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</p:pic>
      <p:pic>
        <p:nvPicPr>
          <p:cNvPr id="7" name="Рисунок 6" descr="IMG_20220609_124706 (1).jpg"/>
          <p:cNvPicPr>
            <a:picLocks noChangeAspect="1"/>
          </p:cNvPicPr>
          <p:nvPr/>
        </p:nvPicPr>
        <p:blipFill>
          <a:blip r:embed="rId6" cstate="print"/>
          <a:srcRect l="18345" t="23750" r="16678" b="15351"/>
          <a:stretch>
            <a:fillRect/>
          </a:stretch>
        </p:blipFill>
        <p:spPr>
          <a:xfrm>
            <a:off x="6156176" y="2276872"/>
            <a:ext cx="2808312" cy="4176464"/>
          </a:xfrm>
          <a:prstGeom prst="rect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99792" y="260648"/>
            <a:ext cx="37032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Segoe Script" pitchFamily="66" charset="0"/>
              </a:rPr>
              <a:t>Рисуем  солью </a:t>
            </a:r>
            <a:endParaRPr lang="ru-RU" sz="3200" b="1" dirty="0">
              <a:solidFill>
                <a:srgbClr val="0070C0"/>
              </a:solidFill>
              <a:latin typeface="Segoe Script" pitchFamily="66" charset="0"/>
            </a:endParaRPr>
          </a:p>
        </p:txBody>
      </p:sp>
      <p:pic>
        <p:nvPicPr>
          <p:cNvPr id="3" name="Рисунок 2" descr="IMG_20220606_1228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908720"/>
            <a:ext cx="2571750" cy="3429000"/>
          </a:xfrm>
          <a:prstGeom prst="rect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</p:pic>
      <p:pic>
        <p:nvPicPr>
          <p:cNvPr id="4" name="Рисунок 3" descr="IMG_20220606_1231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6176" y="908720"/>
            <a:ext cx="2736304" cy="3648405"/>
          </a:xfrm>
          <a:prstGeom prst="rect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</p:pic>
      <p:pic>
        <p:nvPicPr>
          <p:cNvPr id="5" name="Рисунок 4" descr="IMG_20220607_11574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31840" y="2780928"/>
            <a:ext cx="2787774" cy="3717032"/>
          </a:xfrm>
          <a:prstGeom prst="rect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Фон экспериментирова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 rot="20140983">
            <a:off x="871912" y="888091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Segoe Script" pitchFamily="66" charset="0"/>
              </a:rPr>
              <a:t>Новости   нашей </a:t>
            </a:r>
          </a:p>
          <a:p>
            <a:pPr algn="ctr"/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Segoe Script" pitchFamily="66" charset="0"/>
              </a:rPr>
              <a:t>лаборатории…..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Segoe Script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03648" y="2132856"/>
            <a:ext cx="6336704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Monotype Corsiva" pitchFamily="66" charset="0"/>
              </a:rPr>
              <a:t>Мир    магнитов.</a:t>
            </a:r>
          </a:p>
          <a:p>
            <a:r>
              <a:rPr lang="ru-RU" sz="1000" dirty="0" smtClean="0"/>
              <a:t>  </a:t>
            </a:r>
            <a:r>
              <a:rPr lang="ru-RU" sz="2000" dirty="0" smtClean="0"/>
              <a:t>…Открываем для себя   мир магнитов. Юные  исследователи узнали , что магниты бывают разные по силе притяжения; магнит притягивает только </a:t>
            </a:r>
          </a:p>
          <a:p>
            <a:r>
              <a:rPr lang="ru-RU" sz="2000" dirty="0" smtClean="0"/>
              <a:t>железные предметы и  может действовать  через другие предметы ( ткань, бумагу, пластик и даже песок).</a:t>
            </a:r>
          </a:p>
          <a:p>
            <a:r>
              <a:rPr lang="ru-RU" sz="2000" dirty="0" smtClean="0"/>
              <a:t> Самое удивительное - магнит  может  не касаясь предметов приводить их в движение !</a:t>
            </a:r>
          </a:p>
          <a:p>
            <a:r>
              <a:rPr lang="ru-RU" sz="2000" dirty="0" smtClean="0"/>
              <a:t> Доказательство этому - опыт «Магнитная регата», «Магнитные узоры».</a:t>
            </a:r>
          </a:p>
          <a:p>
            <a:endParaRPr lang="ru-RU" sz="1000" dirty="0" smtClean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332656"/>
            <a:ext cx="52693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Segoe Script" pitchFamily="66" charset="0"/>
              </a:rPr>
              <a:t>Магнит – проводник.</a:t>
            </a:r>
            <a:endParaRPr lang="ru-RU" sz="3200" dirty="0"/>
          </a:p>
        </p:txBody>
      </p:sp>
      <p:pic>
        <p:nvPicPr>
          <p:cNvPr id="3" name="Рисунок 2" descr="20220610_11585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4077072"/>
            <a:ext cx="3234043" cy="2160240"/>
          </a:xfrm>
          <a:prstGeom prst="rect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</p:pic>
      <p:pic>
        <p:nvPicPr>
          <p:cNvPr id="4" name="Рисунок 3" descr="20220610_11492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1840" y="980728"/>
            <a:ext cx="3672408" cy="2298841"/>
          </a:xfrm>
          <a:prstGeom prst="rect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</p:pic>
      <p:pic>
        <p:nvPicPr>
          <p:cNvPr id="5" name="Рисунок 4" descr="20220610_120038.jpg"/>
          <p:cNvPicPr>
            <a:picLocks noChangeAspect="1"/>
          </p:cNvPicPr>
          <p:nvPr/>
        </p:nvPicPr>
        <p:blipFill>
          <a:blip r:embed="rId4" cstate="print"/>
          <a:srcRect r="2174" b="18568"/>
          <a:stretch>
            <a:fillRect/>
          </a:stretch>
        </p:blipFill>
        <p:spPr>
          <a:xfrm>
            <a:off x="5292080" y="4005064"/>
            <a:ext cx="3240360" cy="2232248"/>
          </a:xfrm>
          <a:prstGeom prst="rect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260648"/>
            <a:ext cx="52742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Segoe Script" pitchFamily="66" charset="0"/>
              </a:rPr>
              <a:t>Магнитная    регата</a:t>
            </a:r>
            <a:endParaRPr lang="ru-RU" sz="3200" b="1" dirty="0"/>
          </a:p>
        </p:txBody>
      </p:sp>
      <p:pic>
        <p:nvPicPr>
          <p:cNvPr id="3" name="Рисунок 2" descr="IMG-509b7581eefbae9025105478136db5a3-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124744"/>
            <a:ext cx="2646294" cy="3528392"/>
          </a:xfrm>
          <a:prstGeom prst="rect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</p:pic>
      <p:pic>
        <p:nvPicPr>
          <p:cNvPr id="4" name="Рисунок 3" descr="IMG-812e44ae21bc5eeab25bc1f0dcd83a2e-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4168" y="2564904"/>
            <a:ext cx="2859782" cy="3813043"/>
          </a:xfrm>
          <a:prstGeom prst="rect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</p:pic>
      <p:pic>
        <p:nvPicPr>
          <p:cNvPr id="5" name="Рисунок 4" descr="IMG-9ae81d4999aa41faf98de9b458e2373c-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31840" y="1844824"/>
            <a:ext cx="2787773" cy="3717031"/>
          </a:xfrm>
          <a:prstGeom prst="rect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3768" y="332656"/>
            <a:ext cx="50225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Segoe Script" pitchFamily="66" charset="0"/>
              </a:rPr>
              <a:t>Магнитные   узоры .</a:t>
            </a:r>
            <a:endParaRPr lang="ru-RU" sz="3200" b="1" dirty="0"/>
          </a:p>
        </p:txBody>
      </p:sp>
      <p:pic>
        <p:nvPicPr>
          <p:cNvPr id="3" name="Рисунок 2" descr="IMG_20220623_1126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124744"/>
            <a:ext cx="3564396" cy="4752528"/>
          </a:xfrm>
          <a:prstGeom prst="rect">
            <a:avLst/>
          </a:prstGeom>
          <a:ln w="28575">
            <a:solidFill>
              <a:srgbClr val="33CC33"/>
            </a:solidFill>
          </a:ln>
        </p:spPr>
      </p:pic>
      <p:pic>
        <p:nvPicPr>
          <p:cNvPr id="4" name="Рисунок 3" descr="IMG_20220623_1130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1100742"/>
            <a:ext cx="3600400" cy="4800534"/>
          </a:xfrm>
          <a:prstGeom prst="rect">
            <a:avLst/>
          </a:prstGeom>
          <a:ln w="28575">
            <a:solidFill>
              <a:srgbClr val="33CC33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Фон экспериментирова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60" y="0"/>
            <a:ext cx="915356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 rot="20457797">
            <a:off x="828516" y="409295"/>
            <a:ext cx="63904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Segoe Script" pitchFamily="66" charset="0"/>
              </a:rPr>
              <a:t>Новости   нашей </a:t>
            </a:r>
          </a:p>
          <a:p>
            <a:pPr algn="ctr"/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Segoe Script" pitchFamily="66" charset="0"/>
              </a:rPr>
              <a:t>лаборатории…..</a:t>
            </a:r>
            <a:endParaRPr lang="ru-RU" sz="3200" b="1" dirty="0">
              <a:solidFill>
                <a:schemeClr val="accent5">
                  <a:lumMod val="75000"/>
                </a:schemeClr>
              </a:solidFill>
              <a:latin typeface="Segoe Script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03648" y="1916832"/>
            <a:ext cx="5793574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  <a:latin typeface="Monotype Corsiva" pitchFamily="66" charset="0"/>
              </a:rPr>
              <a:t>Мыльная  фантазия.</a:t>
            </a:r>
          </a:p>
          <a:p>
            <a:endParaRPr lang="ru-RU" sz="1000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115616" y="2780928"/>
            <a:ext cx="632378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основе проведенной деятельности мы выяснили, что мыло известно ещё с древнейших времен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состоит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 жира и золы (или соды);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изучили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состав,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познакомились со свойствами, открыли для себя мир мыльных фантазий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даже получили вулкан из жидкого мыла.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8640"/>
            <a:ext cx="82862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Segoe Script" pitchFamily="66" charset="0"/>
              </a:rPr>
              <a:t>Мыльные пузыри своими руками .</a:t>
            </a:r>
            <a:endParaRPr lang="ru-RU" sz="3200" b="1" dirty="0"/>
          </a:p>
        </p:txBody>
      </p:sp>
      <p:pic>
        <p:nvPicPr>
          <p:cNvPr id="3" name="Рисунок 2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87824" y="764704"/>
            <a:ext cx="2643758" cy="3525011"/>
          </a:xfrm>
          <a:prstGeom prst="rect">
            <a:avLst/>
          </a:prstGeom>
          <a:ln w="28575">
            <a:solidFill>
              <a:srgbClr val="33CC33"/>
            </a:solidFill>
          </a:ln>
        </p:spPr>
      </p:pic>
      <p:pic>
        <p:nvPicPr>
          <p:cNvPr id="4" name="Рисунок 3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534" y="3284984"/>
            <a:ext cx="2373728" cy="3164971"/>
          </a:xfrm>
          <a:prstGeom prst="rect">
            <a:avLst/>
          </a:prstGeom>
          <a:ln w="28575">
            <a:solidFill>
              <a:srgbClr val="33CC33"/>
            </a:solidFill>
          </a:ln>
        </p:spPr>
      </p:pic>
      <p:pic>
        <p:nvPicPr>
          <p:cNvPr id="5" name="Рисунок 4" descr="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40152" y="3356992"/>
            <a:ext cx="2499742" cy="3332989"/>
          </a:xfrm>
          <a:prstGeom prst="rect">
            <a:avLst/>
          </a:prstGeom>
          <a:ln>
            <a:solidFill>
              <a:srgbClr val="33CC33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88640"/>
            <a:ext cx="81323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Segoe Script" pitchFamily="66" charset="0"/>
              </a:rPr>
              <a:t>Рисуем   мыльными  пузырями .</a:t>
            </a:r>
            <a:endParaRPr lang="ru-RU" sz="3200" b="1" dirty="0"/>
          </a:p>
        </p:txBody>
      </p:sp>
      <p:pic>
        <p:nvPicPr>
          <p:cNvPr id="3" name="Рисунок 2" descr="Polish_20220615_2241545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836712"/>
            <a:ext cx="5805264" cy="5805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404664"/>
            <a:ext cx="46233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Segoe Script" pitchFamily="66" charset="0"/>
              </a:rPr>
              <a:t>Мыло  и  ткань…. .</a:t>
            </a:r>
            <a:endParaRPr lang="ru-RU" sz="3200" b="1" dirty="0"/>
          </a:p>
        </p:txBody>
      </p:sp>
      <p:pic>
        <p:nvPicPr>
          <p:cNvPr id="3" name="Рисунок 2" descr="Polish_20220615_2249180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980728"/>
            <a:ext cx="5832648" cy="58326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Наука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59432"/>
            <a:ext cx="9144000" cy="731743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699792" y="1412776"/>
            <a:ext cx="35766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chemeClr val="bg1"/>
                </a:solidFill>
                <a:latin typeface="Monotype Corsiva" pitchFamily="66" charset="0"/>
              </a:rPr>
              <a:t>Цель  программы  :</a:t>
            </a:r>
            <a:endParaRPr lang="ru-RU" sz="36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1259632" y="2226350"/>
            <a:ext cx="684950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Создание  условий  для практического  внедрения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детского экспериментирования, как средства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развития познавательной активности.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260648"/>
            <a:ext cx="6809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Segoe Script" pitchFamily="66" charset="0"/>
              </a:rPr>
              <a:t>Вулкан  с жидким мылом </a:t>
            </a:r>
            <a:r>
              <a:rPr lang="ru-RU" b="1" dirty="0" smtClean="0">
                <a:solidFill>
                  <a:srgbClr val="0070C0"/>
                </a:solidFill>
                <a:latin typeface="Segoe Script" pitchFamily="66" charset="0"/>
              </a:rPr>
              <a:t>.</a:t>
            </a:r>
            <a:endParaRPr lang="ru-RU" b="1" dirty="0"/>
          </a:p>
        </p:txBody>
      </p:sp>
      <p:pic>
        <p:nvPicPr>
          <p:cNvPr id="3" name="Рисунок 2" descr="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50" y="1124744"/>
            <a:ext cx="4083918" cy="5445224"/>
          </a:xfrm>
          <a:prstGeom prst="rect">
            <a:avLst/>
          </a:prstGeom>
          <a:ln w="28575">
            <a:solidFill>
              <a:srgbClr val="33CC33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Комп-7\Desktop\Лет лагерь программа\1612232943_130-p-fioletovii-kruglii-fon-176 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492896" y="6669360"/>
            <a:ext cx="11456031" cy="15030798"/>
          </a:xfrm>
          <a:prstGeom prst="rect">
            <a:avLst/>
          </a:prstGeom>
          <a:noFill/>
        </p:spPr>
      </p:pic>
      <p:pic>
        <p:nvPicPr>
          <p:cNvPr id="4098" name="Picture 2" descr="Фон экспериментирова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43408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20047404">
            <a:off x="953974" y="730518"/>
            <a:ext cx="50405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Segoe Script" pitchFamily="66" charset="0"/>
              </a:rPr>
              <a:t>Новости   нашей </a:t>
            </a:r>
          </a:p>
          <a:p>
            <a:pPr algn="ctr"/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Segoe Script" pitchFamily="66" charset="0"/>
              </a:rPr>
              <a:t>лаборатории…..</a:t>
            </a:r>
            <a:endParaRPr lang="ru-RU" sz="3200" b="1" dirty="0">
              <a:solidFill>
                <a:schemeClr val="accent5">
                  <a:lumMod val="75000"/>
                </a:schemeClr>
              </a:solidFill>
              <a:latin typeface="Segoe Script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3068960"/>
            <a:ext cx="6684972" cy="2893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1000" dirty="0" smtClean="0"/>
          </a:p>
          <a:p>
            <a:pPr algn="ctr"/>
            <a:r>
              <a:rPr lang="ru-RU" dirty="0" smtClean="0"/>
              <a:t>………есть ли на свете электричество дикое, неприрученное? </a:t>
            </a:r>
          </a:p>
          <a:p>
            <a:pPr algn="ctr"/>
            <a:r>
              <a:rPr lang="ru-RU" dirty="0" smtClean="0"/>
              <a:t>Такое, которое живет само по себе? Оказывается, есть!!! </a:t>
            </a:r>
          </a:p>
          <a:p>
            <a:pPr algn="ctr"/>
            <a:r>
              <a:rPr lang="ru-RU" dirty="0" smtClean="0"/>
              <a:t>Оно вспыхивает ослепительным зигзагом в грозовых тучах. </a:t>
            </a:r>
          </a:p>
          <a:p>
            <a:pPr algn="ctr"/>
            <a:r>
              <a:rPr lang="ru-RU" dirty="0" smtClean="0"/>
              <a:t>Оно светится на мачтах кораблей  в   душные тропические ночи. </a:t>
            </a:r>
          </a:p>
          <a:p>
            <a:pPr algn="ctr"/>
            <a:r>
              <a:rPr lang="ru-RU" dirty="0" smtClean="0"/>
              <a:t>Тихое, незаметное, оно живет всюду.  Даже у нас в комнате.</a:t>
            </a:r>
          </a:p>
          <a:p>
            <a:pPr algn="ctr"/>
            <a:r>
              <a:rPr lang="ru-RU" dirty="0" smtClean="0"/>
              <a:t> Мы часто держим его в руках и сами об этом не знаем.  Об этом </a:t>
            </a:r>
          </a:p>
          <a:p>
            <a:pPr algn="ctr"/>
            <a:r>
              <a:rPr lang="ru-RU" dirty="0" smtClean="0"/>
              <a:t>нам поведал и помог его обнаружить маг физических наук</a:t>
            </a:r>
          </a:p>
          <a:p>
            <a:pPr algn="ctr"/>
            <a:r>
              <a:rPr lang="ru-RU" dirty="0" smtClean="0"/>
              <a:t> </a:t>
            </a:r>
            <a:r>
              <a:rPr lang="ru-RU" dirty="0" err="1" smtClean="0"/>
              <a:t>Синицина</a:t>
            </a:r>
            <a:r>
              <a:rPr lang="ru-RU" dirty="0" smtClean="0"/>
              <a:t> </a:t>
            </a:r>
            <a:r>
              <a:rPr lang="ru-RU" dirty="0" smtClean="0"/>
              <a:t>В.Г.</a:t>
            </a:r>
            <a:br>
              <a:rPr lang="ru-RU" dirty="0" smtClean="0"/>
            </a:br>
            <a:endParaRPr lang="ru-RU" dirty="0" smtClean="0">
              <a:solidFill>
                <a:srgbClr val="FF0000"/>
              </a:solidFill>
            </a:endParaRPr>
          </a:p>
          <a:p>
            <a:endParaRPr lang="ru-RU" sz="1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19672" y="2420888"/>
            <a:ext cx="67505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Monotype Corsiva" pitchFamily="66" charset="0"/>
              </a:rPr>
              <a:t>Его  Величество – Электричество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0"/>
            <a:ext cx="56749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Segoe Script" pitchFamily="66" charset="0"/>
              </a:rPr>
              <a:t>Электрический  заряд. </a:t>
            </a:r>
            <a:endParaRPr lang="ru-RU" sz="3200" b="1" dirty="0"/>
          </a:p>
        </p:txBody>
      </p:sp>
      <p:pic>
        <p:nvPicPr>
          <p:cNvPr id="3" name="Рисунок 2" descr="г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764704"/>
            <a:ext cx="2018760" cy="2691680"/>
          </a:xfrm>
          <a:prstGeom prst="rect">
            <a:avLst/>
          </a:prstGeom>
          <a:ln w="38100">
            <a:solidFill>
              <a:srgbClr val="33CC33"/>
            </a:solidFill>
          </a:ln>
        </p:spPr>
      </p:pic>
      <p:pic>
        <p:nvPicPr>
          <p:cNvPr id="5" name="Рисунок 4" descr="г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43908" y="692696"/>
            <a:ext cx="2124236" cy="2832315"/>
          </a:xfrm>
          <a:prstGeom prst="rect">
            <a:avLst/>
          </a:prstGeom>
          <a:ln w="28575">
            <a:solidFill>
              <a:srgbClr val="33CC33"/>
            </a:solidFill>
          </a:ln>
        </p:spPr>
      </p:pic>
      <p:pic>
        <p:nvPicPr>
          <p:cNvPr id="6" name="Рисунок 5" descr="г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32240" y="764704"/>
            <a:ext cx="2016224" cy="2688299"/>
          </a:xfrm>
          <a:prstGeom prst="rect">
            <a:avLst/>
          </a:prstGeom>
          <a:ln w="38100">
            <a:solidFill>
              <a:srgbClr val="33CC33"/>
            </a:solidFill>
          </a:ln>
        </p:spPr>
      </p:pic>
      <p:pic>
        <p:nvPicPr>
          <p:cNvPr id="7" name="Рисунок 6" descr="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35696" y="3717032"/>
            <a:ext cx="2247714" cy="2996952"/>
          </a:xfrm>
          <a:prstGeom prst="rect">
            <a:avLst/>
          </a:prstGeom>
          <a:ln w="28575">
            <a:solidFill>
              <a:srgbClr val="33CC33"/>
            </a:solidFill>
          </a:ln>
        </p:spPr>
      </p:pic>
      <p:pic>
        <p:nvPicPr>
          <p:cNvPr id="8" name="Рисунок 7" descr="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64088" y="3717032"/>
            <a:ext cx="2232248" cy="2976331"/>
          </a:xfrm>
          <a:prstGeom prst="rect">
            <a:avLst/>
          </a:prstGeom>
          <a:ln w="28575">
            <a:solidFill>
              <a:srgbClr val="33CC33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332656"/>
            <a:ext cx="49856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Segoe Script" pitchFamily="66" charset="0"/>
              </a:rPr>
              <a:t>Танцующая фольга </a:t>
            </a:r>
            <a:endParaRPr lang="ru-RU" sz="3200" dirty="0"/>
          </a:p>
        </p:txBody>
      </p:sp>
      <p:pic>
        <p:nvPicPr>
          <p:cNvPr id="3" name="Рисунок 2" descr="IMG_20220622_10225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556791"/>
            <a:ext cx="2952328" cy="3936437"/>
          </a:xfrm>
          <a:prstGeom prst="rect">
            <a:avLst/>
          </a:prstGeom>
          <a:ln w="28575">
            <a:solidFill>
              <a:srgbClr val="33CC33"/>
            </a:solidFill>
          </a:ln>
        </p:spPr>
      </p:pic>
      <p:pic>
        <p:nvPicPr>
          <p:cNvPr id="5" name="Рисунок 4" descr="IMG_20220622_102342.jpg"/>
          <p:cNvPicPr>
            <a:picLocks noChangeAspect="1"/>
          </p:cNvPicPr>
          <p:nvPr/>
        </p:nvPicPr>
        <p:blipFill>
          <a:blip r:embed="rId3" cstate="print"/>
          <a:srcRect l="4471" b="32529"/>
          <a:stretch>
            <a:fillRect/>
          </a:stretch>
        </p:blipFill>
        <p:spPr>
          <a:xfrm>
            <a:off x="4355976" y="1556792"/>
            <a:ext cx="4176464" cy="3933056"/>
          </a:xfrm>
          <a:prstGeom prst="rect">
            <a:avLst/>
          </a:prstGeom>
          <a:ln w="28575">
            <a:solidFill>
              <a:srgbClr val="33CC33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404664"/>
            <a:ext cx="56140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Segoe Script" pitchFamily="66" charset="0"/>
              </a:rPr>
              <a:t>Прыгающие   перчинки</a:t>
            </a:r>
            <a:endParaRPr lang="ru-RU" sz="3200" dirty="0"/>
          </a:p>
        </p:txBody>
      </p:sp>
      <p:pic>
        <p:nvPicPr>
          <p:cNvPr id="3" name="Рисунок 2" descr="IMG_20220622_1026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1556792"/>
            <a:ext cx="3003798" cy="4005064"/>
          </a:xfrm>
          <a:prstGeom prst="rect">
            <a:avLst/>
          </a:prstGeom>
          <a:ln w="28575">
            <a:solidFill>
              <a:srgbClr val="33CC33"/>
            </a:solidFill>
          </a:ln>
        </p:spPr>
      </p:pic>
      <p:pic>
        <p:nvPicPr>
          <p:cNvPr id="4" name="Рисунок 3" descr="IMG_20220622_1027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80112" y="1484784"/>
            <a:ext cx="3289465" cy="4094698"/>
          </a:xfrm>
          <a:prstGeom prst="rect">
            <a:avLst/>
          </a:prstGeom>
          <a:ln w="28575">
            <a:solidFill>
              <a:srgbClr val="33CC33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332656"/>
            <a:ext cx="68339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Segoe Script" pitchFamily="66" charset="0"/>
              </a:rPr>
              <a:t>Взмах    крыльев у бабочки  </a:t>
            </a:r>
            <a:endParaRPr lang="ru-RU" sz="3200" dirty="0"/>
          </a:p>
        </p:txBody>
      </p:sp>
      <p:pic>
        <p:nvPicPr>
          <p:cNvPr id="3" name="Рисунок 2" descr="IMG_20220622_1040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196752"/>
            <a:ext cx="3384376" cy="3772169"/>
          </a:xfrm>
          <a:prstGeom prst="rect">
            <a:avLst/>
          </a:prstGeom>
          <a:ln w="28575">
            <a:solidFill>
              <a:srgbClr val="33CC33"/>
            </a:solidFill>
          </a:ln>
        </p:spPr>
      </p:pic>
      <p:pic>
        <p:nvPicPr>
          <p:cNvPr id="4" name="Рисунок 3" descr="IMG_20220622_10414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2708920"/>
            <a:ext cx="3829401" cy="3595050"/>
          </a:xfrm>
          <a:prstGeom prst="rect">
            <a:avLst/>
          </a:prstGeom>
          <a:ln w="28575">
            <a:solidFill>
              <a:srgbClr val="33CC33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Фон экспериментирова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536" y="0"/>
            <a:ext cx="9152536" cy="681265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 rot="20297832">
            <a:off x="1072434" y="679082"/>
            <a:ext cx="48062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Segoe Script" pitchFamily="66" charset="0"/>
              </a:rPr>
              <a:t>Новости   нашей </a:t>
            </a:r>
          </a:p>
          <a:p>
            <a:pPr algn="ctr"/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Segoe Script" pitchFamily="66" charset="0"/>
              </a:rPr>
              <a:t>лаборатории…..</a:t>
            </a:r>
            <a:endParaRPr lang="ru-RU" sz="3200" b="1" dirty="0">
              <a:solidFill>
                <a:schemeClr val="accent5">
                  <a:lumMod val="75000"/>
                </a:schemeClr>
              </a:solidFill>
              <a:latin typeface="Segoe Script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19672" y="2132856"/>
            <a:ext cx="5979522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  <a:latin typeface="Monotype Corsiva" pitchFamily="66" charset="0"/>
              </a:rPr>
              <a:t>Удивительное  рядом.</a:t>
            </a:r>
          </a:p>
          <a:p>
            <a:endParaRPr lang="ru-RU" sz="1000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endParaRPr lang="ru-RU" sz="10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23728" y="3140968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dirty="0" smtClean="0"/>
              <a:t>……в очередной раз убедились в том, что удивительное, вот оно, рядом! Под руководством </a:t>
            </a:r>
            <a:r>
              <a:rPr lang="ru-RU" sz="2000" dirty="0" err="1" smtClean="0"/>
              <a:t>Возмиловой</a:t>
            </a:r>
            <a:r>
              <a:rPr lang="ru-RU" sz="2000" dirty="0" smtClean="0"/>
              <a:t> Н.Н. получили дым без огня , огонь без дыма. Обычную таблетку превратили,… Вы не поверите - в змейку! Она извивалась и махала нам хвостиком! Используя химические вещества  изменяли цвет , получали молоко!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43608" y="0"/>
            <a:ext cx="75392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Segoe Script" pitchFamily="66" charset="0"/>
              </a:rPr>
              <a:t>Дым без  огня, огонь  без дыма. </a:t>
            </a:r>
            <a:endParaRPr lang="ru-RU" sz="3200" dirty="0"/>
          </a:p>
        </p:txBody>
      </p:sp>
      <p:pic>
        <p:nvPicPr>
          <p:cNvPr id="5" name="Рисунок 4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764704"/>
            <a:ext cx="5949280" cy="5949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87824" y="404664"/>
            <a:ext cx="21210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Segoe Script" pitchFamily="66" charset="0"/>
              </a:rPr>
              <a:t>Змейка</a:t>
            </a:r>
            <a:r>
              <a:rPr lang="ru-RU" b="1" dirty="0" smtClean="0">
                <a:solidFill>
                  <a:srgbClr val="0070C0"/>
                </a:solidFill>
                <a:latin typeface="Segoe Script" pitchFamily="66" charset="0"/>
              </a:rPr>
              <a:t>  </a:t>
            </a:r>
            <a:endParaRPr lang="ru-RU" dirty="0"/>
          </a:p>
        </p:txBody>
      </p:sp>
      <p:pic>
        <p:nvPicPr>
          <p:cNvPr id="3" name="Рисунок 2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980728"/>
            <a:ext cx="5616624" cy="56166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908720"/>
            <a:ext cx="5949280" cy="594928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71600" y="0"/>
            <a:ext cx="755687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Segoe Script" pitchFamily="66" charset="0"/>
              </a:rPr>
              <a:t>Изменяем цвет. </a:t>
            </a:r>
          </a:p>
          <a:p>
            <a:r>
              <a:rPr lang="ru-RU" sz="3200" b="1" dirty="0" smtClean="0">
                <a:solidFill>
                  <a:srgbClr val="0070C0"/>
                </a:solidFill>
                <a:latin typeface="Segoe Script" pitchFamily="66" charset="0"/>
              </a:rPr>
              <a:t>              Получаем  молоко!!! </a:t>
            </a:r>
            <a:r>
              <a:rPr lang="ru-RU" b="1" dirty="0" smtClean="0">
                <a:solidFill>
                  <a:srgbClr val="0070C0"/>
                </a:solidFill>
                <a:latin typeface="Segoe Script" pitchFamily="66" charset="0"/>
              </a:rPr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Наука картинки"/>
          <p:cNvPicPr>
            <a:picLocks noChangeAspect="1" noChangeArrowheads="1"/>
          </p:cNvPicPr>
          <p:nvPr/>
        </p:nvPicPr>
        <p:blipFill>
          <a:blip r:embed="rId2" cstate="print"/>
          <a:srcRect t="12098" r="1217" b="1129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267744" y="620688"/>
            <a:ext cx="4889480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500" b="1" i="1" dirty="0" smtClean="0">
                <a:solidFill>
                  <a:schemeClr val="bg1"/>
                </a:solidFill>
                <a:latin typeface="Monotype Corsiva" pitchFamily="66" charset="0"/>
              </a:rPr>
              <a:t>Задачи  программы  :</a:t>
            </a:r>
            <a:endParaRPr lang="ru-RU" sz="45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47664" y="1484784"/>
          <a:ext cx="6336705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2235"/>
                <a:gridCol w="2112235"/>
                <a:gridCol w="2112235"/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Способствовать :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*Развитию  у детей познавательной активности, любознательности, стремления к размышлению через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эксперименталь-ную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деятельность.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aseline="0" dirty="0" smtClean="0"/>
                        <a:t> *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ормированию у детей  умения проводить опыты и эксперименты; делать выводы и умозаключения, доказывая свою току  зрения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*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Расширению  представления детей об окружающем мире, через  знакомство с элементарными знаниями из различных областей наук.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Фон экспериментирова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8567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 rot="20629611">
            <a:off x="1020399" y="691133"/>
            <a:ext cx="51155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Segoe Script" pitchFamily="66" charset="0"/>
              </a:rPr>
              <a:t>Новости   нашей </a:t>
            </a:r>
          </a:p>
          <a:p>
            <a:pPr algn="ctr"/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Segoe Script" pitchFamily="66" charset="0"/>
              </a:rPr>
              <a:t>лаборатории…..</a:t>
            </a:r>
            <a:endParaRPr lang="ru-RU" sz="3200" b="1" dirty="0">
              <a:solidFill>
                <a:schemeClr val="accent5">
                  <a:lumMod val="75000"/>
                </a:schemeClr>
              </a:solidFill>
              <a:latin typeface="Segoe Script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2179796"/>
            <a:ext cx="6192688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25 июня 2022г  </a:t>
            </a:r>
          </a:p>
          <a:p>
            <a:pPr algn="ctr"/>
            <a:r>
              <a:rPr lang="ru-RU" sz="2800" dirty="0" smtClean="0"/>
              <a:t>завершила свою работу  </a:t>
            </a:r>
          </a:p>
          <a:p>
            <a:pPr algn="ctr"/>
            <a:r>
              <a:rPr lang="ru-RU" sz="2800" b="1" i="1" dirty="0" smtClean="0">
                <a:solidFill>
                  <a:srgbClr val="C00000"/>
                </a:solidFill>
              </a:rPr>
              <a:t>Лаборатория удивительных наук</a:t>
            </a:r>
            <a:r>
              <a:rPr lang="ru-RU" sz="2800" dirty="0" smtClean="0">
                <a:solidFill>
                  <a:srgbClr val="C00000"/>
                </a:solidFill>
              </a:rPr>
              <a:t>.</a:t>
            </a:r>
          </a:p>
          <a:p>
            <a:pPr algn="ctr"/>
            <a:r>
              <a:rPr lang="ru-RU" sz="2800" dirty="0" smtClean="0"/>
              <a:t> Самым активным участникам предоставили возможность организовать и принять участие  в студии «Фотокадр», и закрыть смену.</a:t>
            </a:r>
          </a:p>
          <a:p>
            <a:r>
              <a:rPr lang="ru-RU" sz="2800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188640"/>
            <a:ext cx="6408712" cy="6408712"/>
          </a:xfrm>
          <a:prstGeom prst="rect">
            <a:avLst/>
          </a:prstGeom>
        </p:spPr>
      </p:pic>
      <p:pic>
        <p:nvPicPr>
          <p:cNvPr id="3" name="Рисунок 2" descr="6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116632"/>
            <a:ext cx="6552728" cy="65527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Фон экспериментирова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7596"/>
            <a:ext cx="9087756" cy="696559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 rot="20638589">
            <a:off x="1013964" y="995030"/>
            <a:ext cx="54726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Segoe Script" pitchFamily="66" charset="0"/>
              </a:rPr>
              <a:t>Новости   нашей </a:t>
            </a:r>
          </a:p>
          <a:p>
            <a:pPr algn="ctr"/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Segoe Script" pitchFamily="66" charset="0"/>
              </a:rPr>
              <a:t>лаборатории…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1547664" y="2276872"/>
            <a:ext cx="6386748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Программу  разработала и реализовала </a:t>
            </a:r>
          </a:p>
          <a:p>
            <a:pPr algn="ctr"/>
            <a:r>
              <a:rPr lang="ru-RU" sz="2800" dirty="0" smtClean="0"/>
              <a:t>учитель начальных классов </a:t>
            </a:r>
          </a:p>
          <a:p>
            <a:pPr algn="ctr"/>
            <a:r>
              <a:rPr lang="ru-RU" sz="2800" dirty="0" smtClean="0"/>
              <a:t>МБОУ «</a:t>
            </a:r>
            <a:r>
              <a:rPr lang="ru-RU" sz="2800" dirty="0" err="1" smtClean="0"/>
              <a:t>Солгонская</a:t>
            </a:r>
            <a:r>
              <a:rPr lang="ru-RU" sz="2800" dirty="0" smtClean="0"/>
              <a:t> СОШ»</a:t>
            </a:r>
          </a:p>
          <a:p>
            <a:pPr algn="ctr"/>
            <a:r>
              <a:rPr lang="ru-RU" sz="2800" dirty="0" smtClean="0"/>
              <a:t>Баранова  Наталья Александровна</a:t>
            </a:r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2022г.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Наука картинки"/>
          <p:cNvPicPr>
            <a:picLocks noChangeAspect="1" noChangeArrowheads="1"/>
          </p:cNvPicPr>
          <p:nvPr/>
        </p:nvPicPr>
        <p:blipFill>
          <a:blip r:embed="rId2" cstate="print"/>
          <a:srcRect l="4478" t="13662" r="3285" b="12011"/>
          <a:stretch>
            <a:fillRect/>
          </a:stretch>
        </p:blipFill>
        <p:spPr bwMode="auto">
          <a:xfrm>
            <a:off x="0" y="0"/>
            <a:ext cx="9144000" cy="6453336"/>
          </a:xfrm>
          <a:prstGeom prst="rect">
            <a:avLst/>
          </a:prstGeom>
          <a:noFill/>
        </p:spPr>
      </p:pic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755576" y="540260"/>
            <a:ext cx="7992888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49263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завершению программы «Лаборатория удивительных наук» </a:t>
            </a:r>
          </a:p>
          <a:p>
            <a:pPr indent="449263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детей 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тала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проявляется собственная активность , направленная </a:t>
            </a:r>
          </a:p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получение новых сведений и новых знаний об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окр\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мире.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Специально организованные ситуации эксперимента в отличие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от простых наблюдений позволяли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более отчетливо видеть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отдельные свойства, стороны, особенности предметов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явлений живой и неживой природы.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Эксперименты побуждали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детей сравнивать, сопоставлять,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устанавливать причинно-следственные связи;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творить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повторять  эксперименты в домашних условиях.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Фон экспериментирова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03648" y="2132857"/>
            <a:ext cx="612068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6600"/>
                </a:solidFill>
                <a:latin typeface="Monotype Corsiva" pitchFamily="66" charset="0"/>
                <a:cs typeface="Times New Roman" pitchFamily="18" charset="0"/>
              </a:rPr>
              <a:t>Участники программы: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+mj-lt"/>
                <a:cs typeface="Times New Roman" pitchFamily="18" charset="0"/>
              </a:rPr>
              <a:t>обучающиеся</a:t>
            </a:r>
          </a:p>
          <a:p>
            <a:pPr algn="ctr"/>
            <a:r>
              <a:rPr lang="ru-RU" sz="3600" dirty="0" smtClean="0">
                <a:latin typeface="+mj-lt"/>
                <a:cs typeface="Times New Roman" pitchFamily="18" charset="0"/>
              </a:rPr>
              <a:t> МБОУ </a:t>
            </a:r>
            <a:r>
              <a:rPr lang="ru-RU" sz="3600" dirty="0" err="1" smtClean="0">
                <a:latin typeface="+mj-lt"/>
                <a:cs typeface="Times New Roman" pitchFamily="18" charset="0"/>
              </a:rPr>
              <a:t>Солгонская</a:t>
            </a:r>
            <a:r>
              <a:rPr lang="ru-RU" sz="3600" dirty="0" smtClean="0">
                <a:latin typeface="+mj-lt"/>
                <a:cs typeface="Times New Roman" pitchFamily="18" charset="0"/>
              </a:rPr>
              <a:t> СОШ</a:t>
            </a:r>
          </a:p>
          <a:p>
            <a:pPr algn="ctr"/>
            <a:r>
              <a:rPr lang="ru-RU" sz="3600" dirty="0" smtClean="0">
                <a:latin typeface="+mj-lt"/>
                <a:cs typeface="Times New Roman" pitchFamily="18" charset="0"/>
              </a:rPr>
              <a:t>(7- 12 лет.)</a:t>
            </a:r>
          </a:p>
          <a:p>
            <a:pPr algn="ctr"/>
            <a:r>
              <a:rPr lang="ru-RU" sz="4800" b="1" dirty="0" smtClean="0">
                <a:solidFill>
                  <a:srgbClr val="3E4D1F"/>
                </a:solidFill>
                <a:latin typeface="Monotype Corsiva" pitchFamily="66" charset="0"/>
                <a:cs typeface="Times New Roman" pitchFamily="18" charset="0"/>
              </a:rPr>
              <a:t>Количество</a:t>
            </a:r>
            <a:r>
              <a:rPr lang="ru-RU" sz="3600" dirty="0" smtClean="0">
                <a:latin typeface="+mj-lt"/>
                <a:cs typeface="Times New Roman" pitchFamily="18" charset="0"/>
              </a:rPr>
              <a:t> – 50 .</a:t>
            </a:r>
            <a:endParaRPr lang="ru-RU" sz="36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260648"/>
            <a:ext cx="328647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План - карта</a:t>
            </a:r>
            <a:endParaRPr lang="ru-RU" sz="4800" b="1" dirty="0">
              <a:solidFill>
                <a:schemeClr val="accent3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3" name="Рисунок 2" descr="C:\Users\Комп-7\Desktop\Лет лагерь программа\png-clipart-chemistry-tool-chemistry-laboratory-experiment-chemical-element-icon-a-flask-on-an-iron-platform-electronics-text.pd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62930"/>
            <a:ext cx="8136904" cy="5218398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Фон экспериментирова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 rot="20092699">
            <a:off x="297092" y="890019"/>
            <a:ext cx="59461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Segoe Script" pitchFamily="66" charset="0"/>
              </a:rPr>
              <a:t>Новости   нашей </a:t>
            </a:r>
          </a:p>
          <a:p>
            <a:pPr algn="ctr"/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Segoe Script" pitchFamily="66" charset="0"/>
              </a:rPr>
              <a:t>лаборатории…..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Segoe Script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2420888"/>
            <a:ext cx="6120680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 smtClean="0">
                <a:solidFill>
                  <a:srgbClr val="FF0000"/>
                </a:solidFill>
                <a:latin typeface="Monotype Corsiva" pitchFamily="66" charset="0"/>
              </a:rPr>
              <a:t>Волшебная   соль.</a:t>
            </a:r>
          </a:p>
          <a:p>
            <a:pPr algn="just"/>
            <a:r>
              <a:rPr lang="ru-RU" sz="2400" dirty="0" smtClean="0"/>
              <a:t>Первые свои исследовательские шаги ребята сделали в волшебный мир соли. Юные исследователи открыли для себя, что соль - это не только вещество, необходимое для жизнедеятельности, но и интересный       материал для опытов, наблюдений и </a:t>
            </a:r>
          </a:p>
          <a:p>
            <a:pPr algn="just"/>
            <a:r>
              <a:rPr lang="ru-RU" sz="2400" dirty="0" smtClean="0"/>
              <a:t>      творчества.</a:t>
            </a:r>
          </a:p>
          <a:p>
            <a:endParaRPr lang="ru-RU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r>
              <a:rPr lang="ru-RU" dirty="0" smtClean="0"/>
              <a:t> </a:t>
            </a:r>
            <a:endParaRPr lang="ru-RU" sz="800" dirty="0" smtClean="0"/>
          </a:p>
          <a:p>
            <a:r>
              <a:rPr lang="ru-RU" sz="8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7876" y="0"/>
            <a:ext cx="81451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Segoe Script" pitchFamily="66" charset="0"/>
              </a:rPr>
              <a:t>Знакомство со свойствами соли. </a:t>
            </a:r>
          </a:p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Segoe Script" pitchFamily="66" charset="0"/>
              </a:rPr>
              <a:t>Подготовка </a:t>
            </a:r>
          </a:p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Segoe Script" pitchFamily="66" charset="0"/>
              </a:rPr>
              <a:t>к выращиванию кристаллов.</a:t>
            </a:r>
            <a:endParaRPr lang="ru-RU" sz="3200" b="1" dirty="0">
              <a:solidFill>
                <a:srgbClr val="0070C0"/>
              </a:solidFill>
              <a:latin typeface="Segoe Script" pitchFamily="66" charset="0"/>
            </a:endParaRPr>
          </a:p>
        </p:txBody>
      </p:sp>
      <p:pic>
        <p:nvPicPr>
          <p:cNvPr id="3" name="Рисунок 2" descr="IMG_20220608_1138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31840" y="2636912"/>
            <a:ext cx="2232248" cy="2976331"/>
          </a:xfrm>
          <a:prstGeom prst="rect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</p:pic>
      <p:pic>
        <p:nvPicPr>
          <p:cNvPr id="4" name="Рисунок 3" descr="IMG_20220608_11385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484784"/>
            <a:ext cx="2571750" cy="3429000"/>
          </a:xfrm>
          <a:prstGeom prst="rect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</p:pic>
      <p:grpSp>
        <p:nvGrpSpPr>
          <p:cNvPr id="7" name="Группа 6"/>
          <p:cNvGrpSpPr/>
          <p:nvPr/>
        </p:nvGrpSpPr>
        <p:grpSpPr>
          <a:xfrm>
            <a:off x="6156176" y="3501008"/>
            <a:ext cx="2205691" cy="2952328"/>
            <a:chOff x="5796136" y="3212976"/>
            <a:chExt cx="2421715" cy="3240360"/>
          </a:xfrm>
        </p:grpSpPr>
        <p:pic>
          <p:nvPicPr>
            <p:cNvPr id="5" name="Рисунок 4" descr="IMG_20220630_012928.jpg"/>
            <p:cNvPicPr>
              <a:picLocks noChangeAspect="1"/>
            </p:cNvPicPr>
            <p:nvPr/>
          </p:nvPicPr>
          <p:blipFill>
            <a:blip r:embed="rId4" cstate="print"/>
            <a:srcRect t="14300" r="26604" b="24800"/>
            <a:stretch>
              <a:fillRect/>
            </a:stretch>
          </p:blipFill>
          <p:spPr>
            <a:xfrm>
              <a:off x="5796136" y="3212976"/>
              <a:ext cx="2421715" cy="3240360"/>
            </a:xfrm>
            <a:prstGeom prst="rect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5796136" y="3212976"/>
              <a:ext cx="1811714" cy="646331"/>
            </a:xfrm>
            <a:prstGeom prst="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/>
                <a:t>Кристалл, через </a:t>
              </a:r>
            </a:p>
            <a:p>
              <a:pPr algn="ctr"/>
              <a:r>
                <a:rPr lang="ru-RU" dirty="0" smtClean="0"/>
                <a:t>4.5 недели</a:t>
              </a:r>
              <a:endParaRPr lang="ru-RU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MG-9de8dc839576fb38f195e787a4ed6ebd-V.jpg"/>
          <p:cNvPicPr>
            <a:picLocks noChangeAspect="1"/>
          </p:cNvPicPr>
          <p:nvPr/>
        </p:nvPicPr>
        <p:blipFill>
          <a:blip r:embed="rId2" cstate="print"/>
          <a:srcRect l="8327" t="15351" r="-129" b="38233"/>
          <a:stretch>
            <a:fillRect/>
          </a:stretch>
        </p:blipFill>
        <p:spPr>
          <a:xfrm rot="21374566">
            <a:off x="89624" y="882454"/>
            <a:ext cx="3687503" cy="2856328"/>
          </a:xfrm>
          <a:prstGeom prst="rect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971600" y="332656"/>
            <a:ext cx="72491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Segoe Script" pitchFamily="66" charset="0"/>
              </a:rPr>
              <a:t>Яйцо ! Всплывёт или утонет!</a:t>
            </a:r>
          </a:p>
        </p:txBody>
      </p:sp>
      <p:pic>
        <p:nvPicPr>
          <p:cNvPr id="4" name="Рисунок 3" descr="IMG-199da4fbcb7b4f0d3193d9a1cf7f8bbc-V.jpg"/>
          <p:cNvPicPr>
            <a:picLocks noChangeAspect="1"/>
          </p:cNvPicPr>
          <p:nvPr/>
        </p:nvPicPr>
        <p:blipFill>
          <a:blip r:embed="rId3" cstate="print"/>
          <a:srcRect t="15750" r="9001" b="41201"/>
          <a:stretch>
            <a:fillRect/>
          </a:stretch>
        </p:blipFill>
        <p:spPr>
          <a:xfrm>
            <a:off x="2339752" y="3905672"/>
            <a:ext cx="4680520" cy="2952328"/>
          </a:xfrm>
          <a:prstGeom prst="rect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</p:pic>
      <p:pic>
        <p:nvPicPr>
          <p:cNvPr id="5" name="Рисунок 4" descr="IMG-a65f6fa60ab3a2af664c9a3578b3cabf-V.jpg"/>
          <p:cNvPicPr>
            <a:picLocks noChangeAspect="1"/>
          </p:cNvPicPr>
          <p:nvPr/>
        </p:nvPicPr>
        <p:blipFill>
          <a:blip r:embed="rId4" cstate="print"/>
          <a:srcRect l="2800" t="16800" r="6201" b="32801"/>
          <a:stretch>
            <a:fillRect/>
          </a:stretch>
        </p:blipFill>
        <p:spPr>
          <a:xfrm rot="171536">
            <a:off x="5000940" y="859489"/>
            <a:ext cx="3872089" cy="2859389"/>
          </a:xfrm>
          <a:prstGeom prst="rect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789</TotalTime>
  <Words>656</Words>
  <Application>Microsoft Office PowerPoint</Application>
  <PresentationFormat>Экран (4:3)</PresentationFormat>
  <Paragraphs>108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Тема1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Комп-7</dc:creator>
  <cp:lastModifiedBy>6</cp:lastModifiedBy>
  <cp:revision>69</cp:revision>
  <dcterms:created xsi:type="dcterms:W3CDTF">2022-06-24T14:48:11Z</dcterms:created>
  <dcterms:modified xsi:type="dcterms:W3CDTF">2024-11-18T15:22:41Z</dcterms:modified>
</cp:coreProperties>
</file>